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48" r:id="rId2"/>
    <p:sldId id="256" r:id="rId3"/>
    <p:sldId id="320" r:id="rId4"/>
    <p:sldId id="354" r:id="rId5"/>
    <p:sldId id="338" r:id="rId6"/>
    <p:sldId id="350" r:id="rId7"/>
    <p:sldId id="351" r:id="rId8"/>
    <p:sldId id="352" r:id="rId9"/>
    <p:sldId id="355" r:id="rId10"/>
    <p:sldId id="328" r:id="rId11"/>
    <p:sldId id="329" r:id="rId12"/>
    <p:sldId id="330" r:id="rId13"/>
    <p:sldId id="345" r:id="rId14"/>
    <p:sldId id="332" r:id="rId15"/>
    <p:sldId id="353" r:id="rId16"/>
    <p:sldId id="333" r:id="rId17"/>
    <p:sldId id="356" r:id="rId18"/>
    <p:sldId id="326" r:id="rId19"/>
    <p:sldId id="327" r:id="rId20"/>
    <p:sldId id="357" r:id="rId21"/>
    <p:sldId id="321" r:id="rId22"/>
    <p:sldId id="334" r:id="rId23"/>
    <p:sldId id="325" r:id="rId24"/>
    <p:sldId id="322" r:id="rId25"/>
    <p:sldId id="323" r:id="rId26"/>
    <p:sldId id="324" r:id="rId27"/>
    <p:sldId id="335" r:id="rId28"/>
    <p:sldId id="341" r:id="rId29"/>
    <p:sldId id="342" r:id="rId30"/>
    <p:sldId id="344" r:id="rId31"/>
    <p:sldId id="343" r:id="rId32"/>
    <p:sldId id="349" r:id="rId33"/>
    <p:sldId id="347" r:id="rId34"/>
    <p:sldId id="346" r:id="rId35"/>
    <p:sldId id="336" r:id="rId36"/>
    <p:sldId id="337" r:id="rId37"/>
    <p:sldId id="339" r:id="rId38"/>
    <p:sldId id="340" r:id="rId39"/>
    <p:sldId id="358" r:id="rId40"/>
    <p:sldId id="307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4E76"/>
    <a:srgbClr val="C3AB7A"/>
    <a:srgbClr val="02334E"/>
    <a:srgbClr val="132E57"/>
    <a:srgbClr val="1E8496"/>
    <a:srgbClr val="FA621C"/>
    <a:srgbClr val="FFFFFF"/>
    <a:srgbClr val="074F77"/>
    <a:srgbClr val="346E8F"/>
    <a:srgbClr val="0040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6552" autoAdjust="0"/>
  </p:normalViewPr>
  <p:slideViewPr>
    <p:cSldViewPr snapToGrid="0" snapToObjects="1">
      <p:cViewPr varScale="1">
        <p:scale>
          <a:sx n="111" d="100"/>
          <a:sy n="111" d="100"/>
        </p:scale>
        <p:origin x="510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1" d="100"/>
          <a:sy n="91" d="100"/>
        </p:scale>
        <p:origin x="289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8D0EA-6BD3-4930-919F-2D85C12AC4ED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D3D18-9296-4B34-AB8B-2234A1B545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66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033549-A70E-419C-882B-A58F62CE41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AD7331-6C59-42C0-B5B3-76ED55694F45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164703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C657A-6518-4810-BAA9-2D379EAF03A7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2141052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09FF7-E97C-471C-B08C-D97C6E7DA542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1415995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837DC2-B733-4E51-8347-BDBF942C09AC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3811138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3B2746-7E4F-48EC-A65D-76516AE203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746567-5CB3-4276-AE23-1115ED8E2CBD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172436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1662EA3-E8B9-4D0B-8B1A-B3478EF17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09B1A2-F64A-45DB-B679-CFC8B197966E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315548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15913B6-73E7-467F-8CD7-88A3206EA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5A0C11-98A6-4DE1-A909-28EA72DF71E2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340245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9050B0A-5079-4866-A5C4-377EBF7EC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6A7878-24CA-443E-AE08-4F37AE42446D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2348021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A3A80-82FD-4CF3-B40D-0B4218FCA690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2037106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A8B40E1-1CD4-B445-B037-71246B0ED044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E0442FC4-8916-1147-B40B-DAFD1EC0C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BABACB-0C32-4EBC-AD79-72F31AB8F9F9}"/>
              </a:ext>
            </a:extLst>
          </p:cNvPr>
          <p:cNvSpPr txBox="1"/>
          <p:nvPr userDrawn="1"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220232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25434" y="104892"/>
            <a:ext cx="11940508" cy="10287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72037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gw_atx_2cs_rev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2" y="228601"/>
            <a:ext cx="1382261" cy="777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 flipV="1">
            <a:off x="2935112" y="6605647"/>
            <a:ext cx="9130829" cy="1488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009196" y="6299041"/>
            <a:ext cx="2044293" cy="357255"/>
          </a:xfrm>
          <a:prstGeom prst="rect">
            <a:avLst/>
          </a:prstGeom>
        </p:spPr>
      </p:pic>
      <p:pic>
        <p:nvPicPr>
          <p:cNvPr id="2" name="Picture 1" descr="gw_sch_smhs_full_2cs_pos.eps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3" y="6170941"/>
            <a:ext cx="2383979" cy="58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venir Book"/>
          <a:ea typeface="+mn-ea"/>
          <a:cs typeface="Avenir Book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venir Book"/>
          <a:ea typeface="+mn-ea"/>
          <a:cs typeface="Avenir Book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Avenir Book"/>
          <a:ea typeface="+mn-ea"/>
          <a:cs typeface="Avenir Book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venir Book"/>
          <a:ea typeface="+mn-ea"/>
          <a:cs typeface="Avenir Book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venir Book"/>
          <a:ea typeface="+mn-ea"/>
          <a:cs typeface="Avenir Book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akeuseof.com/tag/best-instagram-repost-apps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hreadreaderapp.com/thread/1054877865362112513.html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threadreaderapp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zapier.com/blog/best-social-media-management-tools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oomly.com/blog/social-media-calendar-example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pixoate.com/instagram-photo-resiz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aboudgk.medium.com/social-media-engagement-is-a-must-3-reasons-to-engage-your-social-audience-with-your-brand-1b6bcc4cc01b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imeshighereducation.com/comment/why-academics-should-make-time-for-social-media-app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starredskies/art/Deer-In-The-Headlights-WIP-703089800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03266&amp;picture=symbol-at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86683&amp;picture=raised-hands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DB0039-A8E9-4644-A5FB-D199959D21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i="1" dirty="0"/>
              <a:t>Communication Strategies and Tools for Championing Whole Health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EC0CAD4-1454-4F70-B35C-15FCBBD3FE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064E76"/>
                </a:solidFill>
              </a:rPr>
              <a:t>Mikhail “Misha” Kogan, MD, ABIOM, RCST</a:t>
            </a:r>
          </a:p>
          <a:p>
            <a:r>
              <a:rPr lang="en-US" dirty="0">
                <a:solidFill>
                  <a:srgbClr val="064E76"/>
                </a:solidFill>
              </a:rPr>
              <a:t>Leigh A. Frame, PhD, MHS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6A24B7-3D1A-43F7-969B-03EFF9383685}"/>
              </a:ext>
            </a:extLst>
          </p:cNvPr>
          <p:cNvSpPr txBox="1"/>
          <p:nvPr/>
        </p:nvSpPr>
        <p:spPr>
          <a:xfrm rot="21413996">
            <a:off x="312521" y="1377202"/>
            <a:ext cx="6613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FF0000"/>
                </a:solidFill>
              </a:rPr>
              <a:t>Note: You will need a </a:t>
            </a:r>
            <a:r>
              <a:rPr lang="en-US" sz="2000" b="1" i="1" u="sng" dirty="0">
                <a:solidFill>
                  <a:srgbClr val="FF0000"/>
                </a:solidFill>
              </a:rPr>
              <a:t>note-taking medium</a:t>
            </a:r>
            <a:r>
              <a:rPr lang="en-US" sz="2000" b="1" i="1" dirty="0">
                <a:solidFill>
                  <a:srgbClr val="FF0000"/>
                </a:solidFill>
              </a:rPr>
              <a:t> (digital or analog)</a:t>
            </a:r>
          </a:p>
        </p:txBody>
      </p:sp>
    </p:spTree>
    <p:extLst>
      <p:ext uri="{BB962C8B-B14F-4D97-AF65-F5344CB8AC3E}">
        <p14:creationId xmlns:p14="http://schemas.microsoft.com/office/powerpoint/2010/main" val="1345492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23ADD-315A-4BAC-A4B7-7CB722298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Platforms 101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839836-C4F2-4F3E-97C9-08131FEB0A37}"/>
              </a:ext>
            </a:extLst>
          </p:cNvPr>
          <p:cNvSpPr txBox="1"/>
          <p:nvPr/>
        </p:nvSpPr>
        <p:spPr>
          <a:xfrm>
            <a:off x="3540055" y="6059330"/>
            <a:ext cx="62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(2022)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E0CD65D-02DD-4C97-A82E-5D07A55D7B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4" y="882895"/>
            <a:ext cx="5048720" cy="472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7F47AEAC-84EB-456B-98B0-37EB9D980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976" y="882896"/>
            <a:ext cx="6067117" cy="55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F982200-AB2A-40E7-A67B-1EACED2807C0}"/>
              </a:ext>
            </a:extLst>
          </p:cNvPr>
          <p:cNvSpPr/>
          <p:nvPr/>
        </p:nvSpPr>
        <p:spPr>
          <a:xfrm>
            <a:off x="5719482" y="2859741"/>
            <a:ext cx="2169459" cy="2277035"/>
          </a:xfrm>
          <a:prstGeom prst="rect">
            <a:avLst/>
          </a:prstGeom>
          <a:noFill/>
          <a:ln w="38100">
            <a:solidFill>
              <a:srgbClr val="C3AB7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CE4DCC-0C94-4737-9B96-DA6EA8D8CF13}"/>
              </a:ext>
            </a:extLst>
          </p:cNvPr>
          <p:cNvSpPr/>
          <p:nvPr/>
        </p:nvSpPr>
        <p:spPr>
          <a:xfrm>
            <a:off x="9536459" y="2859740"/>
            <a:ext cx="2169459" cy="2277035"/>
          </a:xfrm>
          <a:prstGeom prst="rect">
            <a:avLst/>
          </a:prstGeom>
          <a:noFill/>
          <a:ln w="38100">
            <a:solidFill>
              <a:srgbClr val="C3AB7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D523D-385F-489C-AC57-3D28D5CC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Platforms 101: Facebook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971A-5509-48BA-A132-76C56259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037"/>
            <a:ext cx="6158845" cy="4525963"/>
          </a:xfrm>
        </p:spPr>
        <p:txBody>
          <a:bodyPr>
            <a:normAutofit/>
          </a:bodyPr>
          <a:lstStyle/>
          <a:p>
            <a:r>
              <a:rPr lang="en-US" sz="2400" dirty="0"/>
              <a:t>Pages for professional accounts</a:t>
            </a:r>
          </a:p>
          <a:p>
            <a:r>
              <a:rPr lang="en-US" sz="2400" dirty="0"/>
              <a:t>Post directly to FB and Insta(gram) through one interface</a:t>
            </a:r>
          </a:p>
          <a:p>
            <a:r>
              <a:rPr lang="en-US" sz="2400" dirty="0"/>
              <a:t>Very versatile</a:t>
            </a:r>
          </a:p>
          <a:p>
            <a:pPr lvl="1"/>
            <a:r>
              <a:rPr lang="en-US" sz="2000" dirty="0"/>
              <a:t>Local marketing/targeting</a:t>
            </a:r>
          </a:p>
          <a:p>
            <a:pPr lvl="1"/>
            <a:r>
              <a:rPr lang="en-US" sz="2000" dirty="0"/>
              <a:t>Fast growing in the 65+ age category</a:t>
            </a:r>
          </a:p>
          <a:p>
            <a:r>
              <a:rPr lang="en-US" sz="2400" dirty="0"/>
              <a:t>Mostly photos and links</a:t>
            </a:r>
          </a:p>
          <a:p>
            <a:r>
              <a:rPr lang="en-US" sz="2400" dirty="0"/>
              <a:t>Video drives impressions</a:t>
            </a:r>
          </a:p>
        </p:txBody>
      </p:sp>
      <p:pic>
        <p:nvPicPr>
          <p:cNvPr id="6148" name="Picture 4" descr="Facebook - log in or sign up">
            <a:extLst>
              <a:ext uri="{FF2B5EF4-FFF2-40B4-BE49-F238E27FC236}">
                <a16:creationId xmlns:a16="http://schemas.microsoft.com/office/drawing/2014/main" id="{CCD9BF2E-7083-43A6-B5F5-36BAA73EF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60" y="141113"/>
            <a:ext cx="940740" cy="94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0F11C9-12C4-4C2C-8D82-85523734B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96" y="1472037"/>
            <a:ext cx="4622749" cy="485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4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nstagram - Wikipedia">
            <a:extLst>
              <a:ext uri="{FF2B5EF4-FFF2-40B4-BE49-F238E27FC236}">
                <a16:creationId xmlns:a16="http://schemas.microsoft.com/office/drawing/2014/main" id="{4DCE603A-24DB-4ED4-9416-6963DFCF1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60" y="141114"/>
            <a:ext cx="940204" cy="94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D523D-385F-489C-AC57-3D28D5CC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Platforms 101: Instagram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E0E70-B0D5-43B1-BCC5-B955DD9F73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6" t="14262" r="2469" b="2975"/>
          <a:stretch/>
        </p:blipFill>
        <p:spPr>
          <a:xfrm>
            <a:off x="3407419" y="3021291"/>
            <a:ext cx="8784581" cy="383670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971A-5509-48BA-A132-76C56259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037"/>
            <a:ext cx="109728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Unique photo dimensions</a:t>
            </a:r>
          </a:p>
          <a:p>
            <a:r>
              <a:rPr lang="en-US" sz="2400" dirty="0"/>
              <a:t>Post to FB from Insta (Twitter, sort of)</a:t>
            </a:r>
          </a:p>
          <a:p>
            <a:r>
              <a:rPr lang="en-US" sz="2400" dirty="0"/>
              <a:t>Good for organic engagement</a:t>
            </a:r>
          </a:p>
          <a:p>
            <a:pPr lvl="1"/>
            <a:r>
              <a:rPr lang="en-US" sz="2000" dirty="0"/>
              <a:t>Building your audience</a:t>
            </a:r>
          </a:p>
          <a:p>
            <a:pPr lvl="1"/>
            <a:r>
              <a:rPr lang="en-US" sz="2000" dirty="0"/>
              <a:t>Hence the Influencer craze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09310E-DA89-482B-AF60-449724207C5D}"/>
              </a:ext>
            </a:extLst>
          </p:cNvPr>
          <p:cNvSpPr txBox="1"/>
          <p:nvPr/>
        </p:nvSpPr>
        <p:spPr>
          <a:xfrm rot="290872">
            <a:off x="1734792" y="4431814"/>
            <a:ext cx="1240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/>
              <a:t>Trending:</a:t>
            </a:r>
          </a:p>
          <a:p>
            <a:pPr algn="ctr"/>
            <a:r>
              <a:rPr lang="en-US" sz="2000" b="1" i="1" dirty="0"/>
              <a:t>Reposting</a:t>
            </a:r>
          </a:p>
          <a:p>
            <a:pPr algn="ctr"/>
            <a:r>
              <a:rPr lang="en-US" sz="2000" b="1" i="1" dirty="0"/>
              <a:t>Tweets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2823DB-169B-4F25-9E2E-ED1C7D70131E}"/>
              </a:ext>
            </a:extLst>
          </p:cNvPr>
          <p:cNvSpPr txBox="1"/>
          <p:nvPr/>
        </p:nvSpPr>
        <p:spPr>
          <a:xfrm>
            <a:off x="7767687" y="2648932"/>
            <a:ext cx="3558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Reposted on Insta with a </a:t>
            </a:r>
            <a:r>
              <a:rPr lang="en-US" dirty="0">
                <a:hlinkClick r:id="rId4"/>
              </a:rPr>
              <a:t>repost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887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witter - Free social media icons">
            <a:extLst>
              <a:ext uri="{FF2B5EF4-FFF2-40B4-BE49-F238E27FC236}">
                <a16:creationId xmlns:a16="http://schemas.microsoft.com/office/drawing/2014/main" id="{CEFA6B34-B408-46F5-9C88-9561FC24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726" y="113645"/>
            <a:ext cx="967673" cy="9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D523D-385F-489C-AC57-3D28D5CC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Platforms 101: Twitter/X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971A-5509-48BA-A132-76C56259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72037"/>
            <a:ext cx="492393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Versatile with a large STEM+ and higher-ed community</a:t>
            </a:r>
          </a:p>
          <a:p>
            <a:r>
              <a:rPr lang="en-US" sz="2400" dirty="0"/>
              <a:t>Great source for news and the latest research/science debates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sz="2400" i="1" dirty="0"/>
              <a:t>My favorite platform!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FF2A1F-F2F8-470E-959F-4760EF094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757" y="1472037"/>
            <a:ext cx="5931644" cy="4825068"/>
          </a:xfrm>
          <a:prstGeom prst="rect">
            <a:avLst/>
          </a:prstGeom>
        </p:spPr>
      </p:pic>
      <p:pic>
        <p:nvPicPr>
          <p:cNvPr id="6" name="Picture 6" descr="File:X logo 2023 original.svg">
            <a:extLst>
              <a:ext uri="{FF2B5EF4-FFF2-40B4-BE49-F238E27FC236}">
                <a16:creationId xmlns:a16="http://schemas.microsoft.com/office/drawing/2014/main" id="{69528B18-2FD4-4E52-A0A9-D8A3478B0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614" y="402718"/>
            <a:ext cx="436809" cy="43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492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witter - Free social media icons">
            <a:extLst>
              <a:ext uri="{FF2B5EF4-FFF2-40B4-BE49-F238E27FC236}">
                <a16:creationId xmlns:a16="http://schemas.microsoft.com/office/drawing/2014/main" id="{CEFA6B34-B408-46F5-9C88-9561FC24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726" y="113645"/>
            <a:ext cx="967673" cy="9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D523D-385F-489C-AC57-3D28D5CC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Platforms 101: Twitter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971A-5509-48BA-A132-76C56259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72037"/>
            <a:ext cx="492393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360 characters per Tweet</a:t>
            </a:r>
          </a:p>
          <a:p>
            <a:r>
              <a:rPr lang="en-US" sz="2400" dirty="0"/>
              <a:t>Premium(+)</a:t>
            </a:r>
          </a:p>
          <a:p>
            <a:pPr lvl="1"/>
            <a:r>
              <a:rPr lang="en-US" sz="2000" dirty="0"/>
              <a:t>25,000 characters</a:t>
            </a:r>
          </a:p>
          <a:p>
            <a:pPr lvl="1"/>
            <a:r>
              <a:rPr lang="en-US" sz="2000" dirty="0"/>
              <a:t>Longer videos</a:t>
            </a:r>
          </a:p>
          <a:p>
            <a:pPr lvl="1"/>
            <a:r>
              <a:rPr lang="en-US" sz="2000" dirty="0"/>
              <a:t>Create a Community</a:t>
            </a:r>
          </a:p>
          <a:p>
            <a:pPr lvl="1"/>
            <a:r>
              <a:rPr lang="en-US" sz="2000" dirty="0"/>
              <a:t>Creator Subscriptions</a:t>
            </a:r>
          </a:p>
          <a:p>
            <a:pPr lvl="1"/>
            <a:r>
              <a:rPr lang="en-US" sz="2000" dirty="0"/>
              <a:t>Reply to verified-only posts</a:t>
            </a:r>
          </a:p>
          <a:p>
            <a:pPr lvl="1"/>
            <a:r>
              <a:rPr lang="en-US" sz="2000" dirty="0"/>
              <a:t>Fewer Ads</a:t>
            </a:r>
          </a:p>
          <a:p>
            <a:pPr lvl="1"/>
            <a:r>
              <a:rPr lang="en-US" sz="2000" dirty="0"/>
              <a:t>Ads revenue share</a:t>
            </a:r>
          </a:p>
          <a:p>
            <a:pPr lvl="1"/>
            <a:r>
              <a:rPr lang="en-US" sz="2000" dirty="0"/>
              <a:t>Etc.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016025-0199-41B8-99C5-87FE1974B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604" y="1350470"/>
            <a:ext cx="5600988" cy="47690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608D5FD-7123-4E30-9B81-9043EC6CD40B}"/>
              </a:ext>
            </a:extLst>
          </p:cNvPr>
          <p:cNvCxnSpPr/>
          <p:nvPr/>
        </p:nvCxnSpPr>
        <p:spPr>
          <a:xfrm>
            <a:off x="3416060" y="2562045"/>
            <a:ext cx="2406770" cy="345057"/>
          </a:xfrm>
          <a:prstGeom prst="straightConnector1">
            <a:avLst/>
          </a:prstGeom>
          <a:ln>
            <a:solidFill>
              <a:srgbClr val="C3AB7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206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Twitter - Free social media icons">
            <a:extLst>
              <a:ext uri="{FF2B5EF4-FFF2-40B4-BE49-F238E27FC236}">
                <a16:creationId xmlns:a16="http://schemas.microsoft.com/office/drawing/2014/main" id="{CEFA6B34-B408-46F5-9C88-9561FC24C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726" y="113645"/>
            <a:ext cx="967673" cy="9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D523D-385F-489C-AC57-3D28D5CC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Platforms 101: Twitter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971A-5509-48BA-A132-76C56259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72037"/>
            <a:ext cx="492393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360 characters per Tweet (unpaid)</a:t>
            </a:r>
          </a:p>
          <a:p>
            <a:r>
              <a:rPr lang="en-US" sz="2400" dirty="0"/>
              <a:t>Making Threads popular</a:t>
            </a:r>
          </a:p>
          <a:p>
            <a:pPr lvl="1"/>
            <a:r>
              <a:rPr lang="en-US" sz="2000" dirty="0"/>
              <a:t>Some number when pre-planned</a:t>
            </a:r>
            <a:br>
              <a:rPr lang="en-US" sz="2000" dirty="0"/>
            </a:br>
            <a:r>
              <a:rPr lang="en-US" sz="2000" i="1" dirty="0"/>
              <a:t>(1/n, 2/n…n/n)</a:t>
            </a:r>
          </a:p>
          <a:p>
            <a:pPr lvl="1"/>
            <a:r>
              <a:rPr lang="en-US" sz="2000" dirty="0"/>
              <a:t>Can be shared as a </a:t>
            </a:r>
            <a:r>
              <a:rPr lang="en-US" sz="2000" dirty="0">
                <a:hlinkClick r:id="rId3"/>
              </a:rPr>
              <a:t>single webpage</a:t>
            </a:r>
            <a:r>
              <a:rPr lang="en-US" sz="2000" dirty="0"/>
              <a:t> by “unrolling” it with an app such as </a:t>
            </a:r>
            <a:r>
              <a:rPr lang="en-US" sz="2000" dirty="0">
                <a:hlinkClick r:id="rId4"/>
              </a:rPr>
              <a:t>Thread Reader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E10B2D-2216-409C-8B8D-44166B1BF1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485" y="751152"/>
            <a:ext cx="4016969" cy="611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411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nkedIn: Jobs &amp; Business News - Apps on Google Play">
            <a:extLst>
              <a:ext uri="{FF2B5EF4-FFF2-40B4-BE49-F238E27FC236}">
                <a16:creationId xmlns:a16="http://schemas.microsoft.com/office/drawing/2014/main" id="{6F6294E2-62FF-4560-B3F0-A1CB8FFF0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4726" y="141112"/>
            <a:ext cx="967673" cy="96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1D523D-385F-489C-AC57-3D28D5CC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Platforms 101: LinkedIn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B971A-5509-48BA-A132-76C56259B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72037"/>
            <a:ext cx="5491769" cy="4525963"/>
          </a:xfrm>
        </p:spPr>
        <p:txBody>
          <a:bodyPr>
            <a:normAutofit/>
          </a:bodyPr>
          <a:lstStyle/>
          <a:p>
            <a:r>
              <a:rPr lang="en-US" sz="2400" dirty="0"/>
              <a:t>Professional networking + content creation</a:t>
            </a:r>
          </a:p>
          <a:p>
            <a:r>
              <a:rPr lang="en-US" sz="2400" dirty="0"/>
              <a:t>Tap into your network + organic engagement</a:t>
            </a:r>
          </a:p>
          <a:p>
            <a:r>
              <a:rPr lang="en-US" sz="2400" dirty="0"/>
              <a:t>Highest engagement with 1500-1900 words, but most are short</a:t>
            </a:r>
          </a:p>
          <a:p>
            <a:r>
              <a:rPr lang="en-US" sz="2400" dirty="0"/>
              <a:t>Think professional and personal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3660C-400D-42F2-9D5B-BF71441AF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369" y="1445104"/>
            <a:ext cx="5481032" cy="48048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D2CF72-41BC-4AF4-A12B-A101E18FB276}"/>
              </a:ext>
            </a:extLst>
          </p:cNvPr>
          <p:cNvSpPr/>
          <p:nvPr/>
        </p:nvSpPr>
        <p:spPr>
          <a:xfrm>
            <a:off x="6202837" y="2385844"/>
            <a:ext cx="3261674" cy="16882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04F28-5293-47E3-941D-52934929620D}"/>
              </a:ext>
            </a:extLst>
          </p:cNvPr>
          <p:cNvSpPr txBox="1"/>
          <p:nvPr/>
        </p:nvSpPr>
        <p:spPr>
          <a:xfrm>
            <a:off x="10454326" y="1908333"/>
            <a:ext cx="1894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Forgot to update for LinkedIn!</a:t>
            </a:r>
          </a:p>
        </p:txBody>
      </p:sp>
    </p:spTree>
    <p:extLst>
      <p:ext uri="{BB962C8B-B14F-4D97-AF65-F5344CB8AC3E}">
        <p14:creationId xmlns:p14="http://schemas.microsoft.com/office/powerpoint/2010/main" val="410657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43DF4E-D0D2-4368-A193-48A33CBC1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you here?</a:t>
            </a:r>
            <a:br>
              <a:rPr lang="en-US" dirty="0"/>
            </a:br>
            <a:r>
              <a:rPr lang="en-US" sz="3600" b="0" cap="none" dirty="0">
                <a:solidFill>
                  <a:srgbClr val="064E76"/>
                </a:solidFill>
              </a:rPr>
              <a:t>A Vision, Mission, and Values Mini-Workshop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0660B-4545-4FD3-8837-A657260FC8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7331F-6016-4AA7-88E8-6D3B9FB0C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85" y="1444966"/>
            <a:ext cx="2961934" cy="29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81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23D4-919E-4B92-A9FF-3E9BC746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You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C00-22DD-4914-B49A-FE7B0F6C6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your mission</a:t>
            </a:r>
          </a:p>
          <a:p>
            <a:pPr lvl="1"/>
            <a:r>
              <a:rPr lang="en-US" dirty="0"/>
              <a:t>Why do you want to do this?</a:t>
            </a:r>
          </a:p>
          <a:p>
            <a:pPr lvl="2"/>
            <a:r>
              <a:rPr lang="en-US" dirty="0"/>
              <a:t>Promotion and tenure?</a:t>
            </a:r>
          </a:p>
          <a:p>
            <a:pPr lvl="2"/>
            <a:r>
              <a:rPr lang="en-US" dirty="0"/>
              <a:t>Counter misinformation?</a:t>
            </a:r>
          </a:p>
          <a:p>
            <a:pPr lvl="2"/>
            <a:r>
              <a:rPr lang="en-US" dirty="0"/>
              <a:t>Research dissemination?</a:t>
            </a:r>
          </a:p>
          <a:p>
            <a:pPr lvl="2"/>
            <a:r>
              <a:rPr lang="en-US" dirty="0"/>
              <a:t>Don’t know?</a:t>
            </a:r>
          </a:p>
        </p:txBody>
      </p:sp>
      <p:pic>
        <p:nvPicPr>
          <p:cNvPr id="2050" name="Picture 2" descr="Mission Statement - Definition and Example of a Mission Statement">
            <a:extLst>
              <a:ext uri="{FF2B5EF4-FFF2-40B4-BE49-F238E27FC236}">
                <a16:creationId xmlns:a16="http://schemas.microsoft.com/office/drawing/2014/main" id="{A0E924FB-0A41-4CDB-8D9C-1DBDCD06A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70" y="535116"/>
            <a:ext cx="5208991" cy="57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40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23D4-919E-4B92-A9FF-3E9BC746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You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C00-22DD-4914-B49A-FE7B0F6C67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Identify your mission</a:t>
            </a:r>
          </a:p>
          <a:p>
            <a:pPr lvl="1"/>
            <a:r>
              <a:rPr lang="en-US" dirty="0"/>
              <a:t>Write 1-2 sentences that will guide you</a:t>
            </a:r>
          </a:p>
          <a:p>
            <a:pPr lvl="2"/>
            <a:r>
              <a:rPr lang="en-US" dirty="0"/>
              <a:t>Help you decide what opportunities to take</a:t>
            </a:r>
          </a:p>
          <a:p>
            <a:pPr lvl="2"/>
            <a:r>
              <a:rPr lang="en-US" dirty="0"/>
              <a:t>Determine appropriate content</a:t>
            </a:r>
          </a:p>
          <a:p>
            <a:pPr lvl="2"/>
            <a:r>
              <a:rPr lang="en-US" dirty="0"/>
              <a:t>Determine your audience</a:t>
            </a:r>
          </a:p>
        </p:txBody>
      </p:sp>
      <p:pic>
        <p:nvPicPr>
          <p:cNvPr id="6" name="Picture 2" descr="Mission Statement - Definition and Example of a Mission Statement">
            <a:extLst>
              <a:ext uri="{FF2B5EF4-FFF2-40B4-BE49-F238E27FC236}">
                <a16:creationId xmlns:a16="http://schemas.microsoft.com/office/drawing/2014/main" id="{8F267DF0-1C2E-43CA-A11D-95F7651FC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70" y="535116"/>
            <a:ext cx="5208991" cy="57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E7F9CC32-F44D-48E6-9CAC-63C7DA203895}"/>
              </a:ext>
            </a:extLst>
          </p:cNvPr>
          <p:cNvSpPr/>
          <p:nvPr/>
        </p:nvSpPr>
        <p:spPr>
          <a:xfrm>
            <a:off x="6843860" y="535117"/>
            <a:ext cx="4738540" cy="1831012"/>
          </a:xfrm>
          <a:prstGeom prst="triangle">
            <a:avLst>
              <a:gd name="adj" fmla="val 50199"/>
            </a:avLst>
          </a:prstGeom>
          <a:solidFill>
            <a:srgbClr val="132E5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30C588-288E-40F6-ABAA-6A3AE0997123}"/>
              </a:ext>
            </a:extLst>
          </p:cNvPr>
          <p:cNvSpPr/>
          <p:nvPr/>
        </p:nvSpPr>
        <p:spPr>
          <a:xfrm>
            <a:off x="6777872" y="2441542"/>
            <a:ext cx="4920792" cy="1159497"/>
          </a:xfrm>
          <a:prstGeom prst="rect">
            <a:avLst/>
          </a:prstGeom>
          <a:solidFill>
            <a:srgbClr val="FA62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Mission</a:t>
            </a:r>
            <a:endParaRPr lang="en-US" dirty="0"/>
          </a:p>
          <a:p>
            <a:pPr algn="ctr"/>
            <a:r>
              <a:rPr lang="en-US" dirty="0"/>
              <a:t>To make the world a happier, healthier place.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4264B-DA6A-4252-BB68-B2DE1DD29D37}"/>
              </a:ext>
            </a:extLst>
          </p:cNvPr>
          <p:cNvSpPr/>
          <p:nvPr/>
        </p:nvSpPr>
        <p:spPr>
          <a:xfrm>
            <a:off x="6777872" y="4015819"/>
            <a:ext cx="4986780" cy="1753385"/>
          </a:xfrm>
          <a:prstGeom prst="rect">
            <a:avLst/>
          </a:prstGeom>
          <a:solidFill>
            <a:srgbClr val="1E849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Critical 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Empowerment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Compassion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Growth-mindset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59926-7787-4668-8EAC-02BDBD35AADB}"/>
              </a:ext>
            </a:extLst>
          </p:cNvPr>
          <p:cNvSpPr txBox="1"/>
          <p:nvPr/>
        </p:nvSpPr>
        <p:spPr>
          <a:xfrm>
            <a:off x="6653070" y="5901180"/>
            <a:ext cx="520899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132E57"/>
                </a:solidFill>
              </a:rPr>
              <a:t>Leigh Frame’s Mission, Vision, and Values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D6CA53-5A40-4576-AE9F-2F4FEBDB3AB4}"/>
              </a:ext>
            </a:extLst>
          </p:cNvPr>
          <p:cNvSpPr txBox="1"/>
          <p:nvPr/>
        </p:nvSpPr>
        <p:spPr>
          <a:xfrm>
            <a:off x="6967297" y="1310822"/>
            <a:ext cx="4706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Everyone has the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knowledge/ability/access to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what they need to live their best lives.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8E0381-2EBF-4070-BD1F-26D1899C933B}"/>
              </a:ext>
            </a:extLst>
          </p:cNvPr>
          <p:cNvSpPr txBox="1"/>
          <p:nvPr/>
        </p:nvSpPr>
        <p:spPr>
          <a:xfrm>
            <a:off x="8852585" y="904130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2016243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387" y="2175025"/>
            <a:ext cx="10982528" cy="1752600"/>
          </a:xfrm>
        </p:spPr>
        <p:txBody>
          <a:bodyPr anchor="ctr"/>
          <a:lstStyle/>
          <a:p>
            <a:r>
              <a:rPr lang="en-US" sz="4000" dirty="0"/>
              <a:t>Breaking into Social Media:</a:t>
            </a:r>
            <a:br>
              <a:rPr lang="en-US" sz="4000" dirty="0"/>
            </a:br>
            <a:r>
              <a:rPr lang="en-US" sz="4000" dirty="0"/>
              <a:t>Best Practices &amp; Lessons Learned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540" y="4135290"/>
            <a:ext cx="1158066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>
                <a:solidFill>
                  <a:srgbClr val="064E76"/>
                </a:solidFill>
              </a:rPr>
              <a:t>Leigh A. Frame, PhD, MHS</a:t>
            </a:r>
            <a:br>
              <a:rPr lang="en-US" sz="2800" b="1" dirty="0">
                <a:solidFill>
                  <a:srgbClr val="064E76"/>
                </a:solidFill>
              </a:rPr>
            </a:br>
            <a:r>
              <a:rPr lang="en-US" sz="2800" dirty="0">
                <a:solidFill>
                  <a:srgbClr val="064E76"/>
                </a:solidFill>
              </a:rPr>
              <a:t>Chief Wellness Officer, Medicine</a:t>
            </a:r>
            <a:br>
              <a:rPr lang="en-US" sz="2800" dirty="0">
                <a:solidFill>
                  <a:srgbClr val="064E76"/>
                </a:solidFill>
              </a:rPr>
            </a:br>
            <a:r>
              <a:rPr lang="en-US" sz="2800" dirty="0">
                <a:solidFill>
                  <a:srgbClr val="064E76"/>
                </a:solidFill>
              </a:rPr>
              <a:t>Director, Resiliency &amp; Well-being Center</a:t>
            </a:r>
            <a:br>
              <a:rPr lang="en-US" sz="2800" dirty="0">
                <a:solidFill>
                  <a:srgbClr val="064E76"/>
                </a:solidFill>
              </a:rPr>
            </a:br>
            <a:r>
              <a:rPr lang="en-US" sz="2800" dirty="0">
                <a:solidFill>
                  <a:srgbClr val="064E76"/>
                </a:solidFill>
              </a:rPr>
              <a:t>Executive Director, Office of Integrative Medicine &amp; Health</a:t>
            </a:r>
            <a:br>
              <a:rPr lang="en-US" dirty="0">
                <a:solidFill>
                  <a:srgbClr val="064E76"/>
                </a:solidFill>
              </a:rPr>
            </a:br>
            <a:r>
              <a:rPr lang="en-US" dirty="0">
                <a:solidFill>
                  <a:srgbClr val="064E76"/>
                </a:solidFill>
              </a:rPr>
              <a:t>Associate Professor, Clinical Research &amp; Leadership / Physician Assistant Studies</a:t>
            </a:r>
            <a:endParaRPr lang="en-US" sz="2800" dirty="0">
              <a:solidFill>
                <a:srgbClr val="064E76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99875" y="1321028"/>
            <a:ext cx="2760700" cy="646331"/>
            <a:chOff x="6175875" y="1321025"/>
            <a:chExt cx="2760700" cy="646331"/>
          </a:xfrm>
        </p:grpSpPr>
        <p:pic>
          <p:nvPicPr>
            <p:cNvPr id="7" name="Picture 4" descr="https://abs.twimg.com/icons/apple-touch-icon-192x192.png">
              <a:extLst>
                <a:ext uri="{FF2B5EF4-FFF2-40B4-BE49-F238E27FC236}">
                  <a16:creationId xmlns:a16="http://schemas.microsoft.com/office/drawing/2014/main" id="{1F1985FE-D8F5-4F8F-81F7-BE657D9C25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6" t="18916" r="13097" b="18737"/>
            <a:stretch/>
          </p:blipFill>
          <p:spPr bwMode="auto">
            <a:xfrm>
              <a:off x="6175875" y="1363832"/>
              <a:ext cx="646981" cy="560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3F940B-3D10-4788-B3B1-46413A20526F}"/>
                </a:ext>
              </a:extLst>
            </p:cNvPr>
            <p:cNvSpPr txBox="1"/>
            <p:nvPr/>
          </p:nvSpPr>
          <p:spPr>
            <a:xfrm>
              <a:off x="6822856" y="1321025"/>
              <a:ext cx="15408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@</a:t>
              </a:r>
              <a:r>
                <a:rPr lang="en-US" sz="2000" b="1" dirty="0" err="1"/>
                <a:t>PhD_Leigh</a:t>
              </a:r>
              <a:endParaRPr lang="en-US" sz="2000" b="1" dirty="0"/>
            </a:p>
            <a:p>
              <a:r>
                <a:rPr lang="en-US" sz="1600" dirty="0"/>
                <a:t>#GWSMHS</a:t>
              </a:r>
            </a:p>
          </p:txBody>
        </p:sp>
        <p:pic>
          <p:nvPicPr>
            <p:cNvPr id="1028" name="Picture 4" descr="Image result for instagra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41" t="9965" r="8172" b="9245"/>
            <a:stretch/>
          </p:blipFill>
          <p:spPr bwMode="auto">
            <a:xfrm>
              <a:off x="8363662" y="1362943"/>
              <a:ext cx="572913" cy="562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6" descr="File:X logo 2023 original.svg">
            <a:extLst>
              <a:ext uri="{FF2B5EF4-FFF2-40B4-BE49-F238E27FC236}">
                <a16:creationId xmlns:a16="http://schemas.microsoft.com/office/drawing/2014/main" id="{C5E84431-6128-42B1-A9D3-5F4A73699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702" y="1528410"/>
            <a:ext cx="300389" cy="30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190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0042A2-470B-4F3A-9367-1B908A63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  <a:br>
              <a:rPr lang="en-US" dirty="0"/>
            </a:br>
            <a:r>
              <a:rPr lang="en-US" sz="3600" b="0" cap="none" dirty="0">
                <a:solidFill>
                  <a:srgbClr val="064E76"/>
                </a:solidFill>
              </a:rPr>
              <a:t>A Science Communicators Guide to Social Media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EFD6A-EFA7-403B-A4C4-C24AB89CC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75C6E0-E494-4916-989E-D9DFCDBB5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84" y="1461774"/>
            <a:ext cx="2945129" cy="294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08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23D4-919E-4B92-A9FF-3E9BC746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Social Media (</a:t>
            </a:r>
            <a:r>
              <a:rPr lang="en-US" dirty="0" err="1"/>
              <a:t>SoMe</a:t>
            </a:r>
            <a:r>
              <a:rPr lang="en-US" dirty="0"/>
              <a:t>)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C00-22DD-4914-B49A-FE7B0F6C6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037"/>
            <a:ext cx="4603423" cy="4525963"/>
          </a:xfrm>
        </p:spPr>
        <p:txBody>
          <a:bodyPr>
            <a:normAutofit/>
          </a:bodyPr>
          <a:lstStyle/>
          <a:p>
            <a:r>
              <a:rPr lang="en-US" sz="2400" dirty="0"/>
              <a:t>Open an account (or 2, maybe 3)</a:t>
            </a:r>
          </a:p>
          <a:p>
            <a:r>
              <a:rPr lang="en-US" sz="2400" dirty="0"/>
              <a:t>Develop your brand based on your Mission, Vision, &amp;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CA993-0D7C-45C8-9FB9-71B71A6A6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17" y="792350"/>
            <a:ext cx="6161143" cy="585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55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23D4-919E-4B92-A9FF-3E9BC746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Social Media (</a:t>
            </a:r>
            <a:r>
              <a:rPr lang="en-US" dirty="0" err="1"/>
              <a:t>SoMe</a:t>
            </a:r>
            <a:r>
              <a:rPr lang="en-US" dirty="0"/>
              <a:t>)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C00-22DD-4914-B49A-FE7B0F6C6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472037"/>
            <a:ext cx="4500476" cy="4525963"/>
          </a:xfrm>
        </p:spPr>
        <p:txBody>
          <a:bodyPr>
            <a:normAutofit/>
          </a:bodyPr>
          <a:lstStyle/>
          <a:p>
            <a:r>
              <a:rPr lang="en-US" sz="2400" dirty="0"/>
              <a:t>Design your page to attract your audience</a:t>
            </a:r>
          </a:p>
          <a:p>
            <a:pPr lvl="1"/>
            <a:r>
              <a:rPr lang="en-US" sz="2000" dirty="0"/>
              <a:t>Who is your audience?</a:t>
            </a:r>
          </a:p>
          <a:p>
            <a:pPr lvl="1"/>
            <a:r>
              <a:rPr lang="en-US" sz="2000" dirty="0"/>
              <a:t>Brainstorm &amp; write this down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FB32F6-C7BD-47E9-B440-A67566EE7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217" y="792350"/>
            <a:ext cx="6161143" cy="585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42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23D4-919E-4B92-A9FF-3E9BC746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</a:t>
            </a:r>
            <a:r>
              <a:rPr lang="en-US" dirty="0" err="1"/>
              <a:t>SoMe</a:t>
            </a:r>
            <a:r>
              <a:rPr lang="en-US" dirty="0"/>
              <a:t>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3C00-22DD-4914-B49A-FE7B0F6C6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037"/>
            <a:ext cx="3462779" cy="4525963"/>
          </a:xfrm>
        </p:spPr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sz="2800" dirty="0"/>
              <a:t>tart following accounts you’d like to be like</a:t>
            </a:r>
          </a:p>
          <a:p>
            <a:pPr lvl="1"/>
            <a:r>
              <a:rPr lang="en-US" dirty="0"/>
              <a:t>May follow back</a:t>
            </a:r>
          </a:p>
          <a:p>
            <a:pPr lvl="1"/>
            <a:r>
              <a:rPr lang="en-US" dirty="0"/>
              <a:t>Will give you ideas</a:t>
            </a:r>
          </a:p>
          <a:p>
            <a:pPr lvl="1"/>
            <a:r>
              <a:rPr lang="en-US" dirty="0"/>
              <a:t>You can share their content with your thoughts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EBA8E1-7774-4104-A9C6-1BDF2A866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457" y="0"/>
            <a:ext cx="3935154" cy="66176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7C50A-C07A-40D2-B923-366FA187A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14"/>
          <a:stretch/>
        </p:blipFill>
        <p:spPr>
          <a:xfrm>
            <a:off x="4331203" y="867247"/>
            <a:ext cx="3816546" cy="596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33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DA51-7104-41E3-87BB-D5DAEF08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Your Social Media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13B62-147C-48F0-BE83-4607D69279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Post on a regular schedule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7980BC-5583-48BF-BF6F-8C18F05A31C7}"/>
              </a:ext>
            </a:extLst>
          </p:cNvPr>
          <p:cNvSpPr/>
          <p:nvPr/>
        </p:nvSpPr>
        <p:spPr>
          <a:xfrm>
            <a:off x="6539060" y="1472037"/>
            <a:ext cx="5043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hlinkClick r:id="rId2"/>
              </a:rPr>
              <a:t>Best Free Social Media Scheduler (Zapier)</a:t>
            </a:r>
            <a:endParaRPr lang="en-US" dirty="0"/>
          </a:p>
        </p:txBody>
      </p:sp>
      <p:pic>
        <p:nvPicPr>
          <p:cNvPr id="3074" name="Picture 2" descr="Social media calendar examples">
            <a:extLst>
              <a:ext uri="{FF2B5EF4-FFF2-40B4-BE49-F238E27FC236}">
                <a16:creationId xmlns:a16="http://schemas.microsoft.com/office/drawing/2014/main" id="{B894B83B-FC8F-458E-A503-70B0D5C974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6798" r="7500"/>
          <a:stretch/>
        </p:blipFill>
        <p:spPr bwMode="auto">
          <a:xfrm>
            <a:off x="3169023" y="2106535"/>
            <a:ext cx="5853953" cy="362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664F2E-E68A-48D2-B50C-4962C56B3F1C}"/>
              </a:ext>
            </a:extLst>
          </p:cNvPr>
          <p:cNvSpPr/>
          <p:nvPr/>
        </p:nvSpPr>
        <p:spPr>
          <a:xfrm>
            <a:off x="3136954" y="5736390"/>
            <a:ext cx="382829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hlinkClick r:id="rId4"/>
              </a:rPr>
              <a:t>https://www.loomly.com/blog/social-media-calendar-examples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418160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DA51-7104-41E3-87BB-D5DAEF08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Your Social Media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13B62-147C-48F0-BE83-4607D6927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037"/>
            <a:ext cx="10972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Don’t post all at once…unless you’re doing this on Instagram</a:t>
            </a:r>
          </a:p>
          <a:p>
            <a:endParaRPr lang="en-US" sz="2800" dirty="0"/>
          </a:p>
        </p:txBody>
      </p:sp>
      <p:pic>
        <p:nvPicPr>
          <p:cNvPr id="1026" name="Picture 2" descr="Design scroll stopping instagram grid and puzzle feed by Tayyabrafiq000 |  Fiverr">
            <a:extLst>
              <a:ext uri="{FF2B5EF4-FFF2-40B4-BE49-F238E27FC236}">
                <a16:creationId xmlns:a16="http://schemas.microsoft.com/office/drawing/2014/main" id="{334F5BEC-4FA4-4F72-97FC-253EE142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54" y="2103345"/>
            <a:ext cx="7568546" cy="457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0600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BDA51-7104-41E3-87BB-D5DAEF08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Your Social Media Presence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13B62-147C-48F0-BE83-4607D6927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037"/>
            <a:ext cx="109728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Don’t post all at once…unless you’re doing this on Instagram</a:t>
            </a:r>
          </a:p>
          <a:p>
            <a:endParaRPr lang="en-US" sz="2800" dirty="0"/>
          </a:p>
        </p:txBody>
      </p:sp>
      <p:pic>
        <p:nvPicPr>
          <p:cNvPr id="1026" name="Picture 2" descr="Design scroll stopping instagram grid and puzzle feed by Tayyabrafiq000 |  Fiverr">
            <a:extLst>
              <a:ext uri="{FF2B5EF4-FFF2-40B4-BE49-F238E27FC236}">
                <a16:creationId xmlns:a16="http://schemas.microsoft.com/office/drawing/2014/main" id="{334F5BEC-4FA4-4F72-97FC-253EE142B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254" y="2103345"/>
            <a:ext cx="7568546" cy="4574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921F68-8471-402F-9219-2C74CE350822}"/>
              </a:ext>
            </a:extLst>
          </p:cNvPr>
          <p:cNvSpPr/>
          <p:nvPr/>
        </p:nvSpPr>
        <p:spPr>
          <a:xfrm>
            <a:off x="2631254" y="2103345"/>
            <a:ext cx="7568546" cy="461354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E7B334-2A91-4AFD-A0A1-65CBEFB2A1A9}"/>
              </a:ext>
            </a:extLst>
          </p:cNvPr>
          <p:cNvSpPr txBox="1"/>
          <p:nvPr/>
        </p:nvSpPr>
        <p:spPr>
          <a:xfrm rot="21344899">
            <a:off x="3448105" y="3031882"/>
            <a:ext cx="61230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This is an advanced maneuver!</a:t>
            </a:r>
          </a:p>
          <a:p>
            <a:pPr algn="ctr"/>
            <a:endParaRPr lang="en-US" sz="3600" b="1" dirty="0"/>
          </a:p>
          <a:p>
            <a:pPr algn="ctr"/>
            <a:r>
              <a:rPr lang="en-US" sz="3600" b="1" i="1" dirty="0"/>
              <a:t>But you can hire people to design this for you.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D3724C-6601-4431-847B-F1FF5762EBAE}"/>
              </a:ext>
            </a:extLst>
          </p:cNvPr>
          <p:cNvSpPr/>
          <p:nvPr/>
        </p:nvSpPr>
        <p:spPr>
          <a:xfrm>
            <a:off x="2611634" y="6323945"/>
            <a:ext cx="76070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https://www.fiverr.com/tayyabrafiq000/design-minimal-instagram-grid-and-puzzle-feed</a:t>
            </a:r>
          </a:p>
        </p:txBody>
      </p:sp>
    </p:spTree>
    <p:extLst>
      <p:ext uri="{BB962C8B-B14F-4D97-AF65-F5344CB8AC3E}">
        <p14:creationId xmlns:p14="http://schemas.microsoft.com/office/powerpoint/2010/main" val="2068876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9E771-7F70-4875-8158-879016F6B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 for Purpose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654C6-545C-4202-B5A4-C96868552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Landscape: Facebook, Twitter, LinkedIn</a:t>
            </a:r>
          </a:p>
          <a:p>
            <a:r>
              <a:rPr lang="en-US" sz="2400" dirty="0"/>
              <a:t>Square: Instagram</a:t>
            </a:r>
          </a:p>
          <a:p>
            <a:r>
              <a:rPr lang="en-US" sz="2400" dirty="0"/>
              <a:t>Hack for getting it right</a:t>
            </a:r>
          </a:p>
          <a:p>
            <a:pPr lvl="1"/>
            <a:r>
              <a:rPr lang="en-US" sz="2000" dirty="0" err="1"/>
              <a:t>Pixoate</a:t>
            </a:r>
            <a:r>
              <a:rPr lang="en-US" sz="2000" dirty="0"/>
              <a:t> Online Photo Editor</a:t>
            </a:r>
          </a:p>
          <a:p>
            <a:pPr lvl="1"/>
            <a:r>
              <a:rPr lang="en-US" sz="2000" dirty="0">
                <a:hlinkClick r:id="rId2"/>
              </a:rPr>
              <a:t>Instagram Photo resize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0199A-3B1F-4500-95AB-D38707AF84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21"/>
          <a:stretch/>
        </p:blipFill>
        <p:spPr>
          <a:xfrm>
            <a:off x="4454960" y="1957193"/>
            <a:ext cx="7737040" cy="4666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5D96C-C590-453A-8F38-C5F9EDC0C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716" y="4780068"/>
            <a:ext cx="2679133" cy="50105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20C0F24-075D-4B9F-9474-74858F1F2249}"/>
              </a:ext>
            </a:extLst>
          </p:cNvPr>
          <p:cNvCxnSpPr/>
          <p:nvPr/>
        </p:nvCxnSpPr>
        <p:spPr>
          <a:xfrm flipV="1">
            <a:off x="3524849" y="3940404"/>
            <a:ext cx="1226260" cy="839664"/>
          </a:xfrm>
          <a:prstGeom prst="straightConnector1">
            <a:avLst/>
          </a:prstGeom>
          <a:ln w="38100">
            <a:solidFill>
              <a:srgbClr val="C3AB7A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B65FCD-8294-4226-A9F6-75615744D9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3416" y="1267465"/>
            <a:ext cx="1955084" cy="52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14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516E-1207-4AEA-A3E9-0A9D0EAD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Inclusive: In Your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1DF4-50F7-4E8D-961D-5B354D6D1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Clear messages with minimal jargon/slang</a:t>
            </a:r>
          </a:p>
          <a:p>
            <a:r>
              <a:rPr lang="en-US" sz="2400" dirty="0"/>
              <a:t>Case sensitive</a:t>
            </a:r>
          </a:p>
          <a:p>
            <a:pPr lvl="1"/>
            <a:r>
              <a:rPr lang="en-US" sz="2000" dirty="0"/>
              <a:t>Skip/limit all caps</a:t>
            </a:r>
          </a:p>
          <a:p>
            <a:pPr lvl="1"/>
            <a:r>
              <a:rPr lang="en-US" sz="2000" dirty="0"/>
              <a:t>#</a:t>
            </a:r>
            <a:r>
              <a:rPr lang="en-US" sz="2000" dirty="0" err="1"/>
              <a:t>MakeItAccessible</a:t>
            </a:r>
            <a:r>
              <a:rPr lang="en-US" sz="2000" dirty="0"/>
              <a:t>: Capitalize the 1</a:t>
            </a:r>
            <a:r>
              <a:rPr lang="en-US" sz="2000" baseline="30000" dirty="0"/>
              <a:t>st</a:t>
            </a:r>
            <a:r>
              <a:rPr lang="en-US" sz="2000" dirty="0"/>
              <a:t> letter of each word in a hashtag</a:t>
            </a:r>
          </a:p>
          <a:p>
            <a:r>
              <a:rPr lang="en-US" sz="2400" dirty="0"/>
              <a:t>Be descriptive: “Sign up” or “Read more” instead of “Click here”</a:t>
            </a:r>
          </a:p>
          <a:p>
            <a:r>
              <a:rPr lang="en-US" sz="2400" dirty="0"/>
              <a:t>Screen readers read everything aloud</a:t>
            </a:r>
          </a:p>
          <a:p>
            <a:pPr lvl="1"/>
            <a:r>
              <a:rPr lang="en-US" sz="2000" dirty="0"/>
              <a:t># and @ aloud</a:t>
            </a:r>
            <a:br>
              <a:rPr lang="en-US" sz="2000" dirty="0"/>
            </a:br>
            <a:r>
              <a:rPr lang="en-US" sz="2000" dirty="0"/>
              <a:t>(put most at the end)</a:t>
            </a:r>
          </a:p>
          <a:p>
            <a:pPr lvl="1"/>
            <a:r>
              <a:rPr lang="en-US" sz="2000" dirty="0"/>
              <a:t>Limit emojis and</a:t>
            </a:r>
            <a:br>
              <a:rPr lang="en-US" sz="2000" dirty="0"/>
            </a:br>
            <a:r>
              <a:rPr lang="en-US" sz="2000" dirty="0"/>
              <a:t>special characters</a:t>
            </a:r>
          </a:p>
          <a:p>
            <a:pPr lvl="1"/>
            <a:r>
              <a:rPr lang="en-US" sz="2000" dirty="0"/>
              <a:t>Avoid special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21580-09F4-40C8-AA64-80C319BFE14D}"/>
              </a:ext>
            </a:extLst>
          </p:cNvPr>
          <p:cNvSpPr/>
          <p:nvPr/>
        </p:nvSpPr>
        <p:spPr>
          <a:xfrm>
            <a:off x="2819856" y="6439889"/>
            <a:ext cx="38211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https://blog.hootsuite.com/inclusive-design-social-media/</a:t>
            </a:r>
          </a:p>
        </p:txBody>
      </p:sp>
      <p:pic>
        <p:nvPicPr>
          <p:cNvPr id="1026" name="Picture 2" descr="6 Ways to Make Your Social Media Posts More Accessible — Flagship Social">
            <a:extLst>
              <a:ext uri="{FF2B5EF4-FFF2-40B4-BE49-F238E27FC236}">
                <a16:creationId xmlns:a16="http://schemas.microsoft.com/office/drawing/2014/main" id="{D87CAA1A-E3D6-DA79-D499-F9BC5C55D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t="1655" r="1557" b="70340"/>
          <a:stretch/>
        </p:blipFill>
        <p:spPr bwMode="auto">
          <a:xfrm>
            <a:off x="5592147" y="4283154"/>
            <a:ext cx="5990253" cy="17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9A51A1-7187-A6B0-FAD8-777DFAA24D0D}"/>
              </a:ext>
            </a:extLst>
          </p:cNvPr>
          <p:cNvCxnSpPr>
            <a:cxnSpLocks/>
          </p:cNvCxnSpPr>
          <p:nvPr/>
        </p:nvCxnSpPr>
        <p:spPr>
          <a:xfrm>
            <a:off x="3340359" y="5486400"/>
            <a:ext cx="2251788" cy="0"/>
          </a:xfrm>
          <a:prstGeom prst="straightConnector1">
            <a:avLst/>
          </a:prstGeom>
          <a:ln w="38100">
            <a:solidFill>
              <a:srgbClr val="C3AB7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7439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516E-1207-4AEA-A3E9-0A9D0EAD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Inclusive: With Images &amp;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1DF4-50F7-4E8D-961D-5B354D6D1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Describe images and videos in your text or the </a:t>
            </a:r>
            <a:r>
              <a:rPr lang="en-US" i="1" dirty="0"/>
              <a:t>alt text</a:t>
            </a:r>
          </a:p>
          <a:p>
            <a:pPr lvl="1"/>
            <a:r>
              <a:rPr lang="en-US" dirty="0"/>
              <a:t>Purely decorative photos are typically skipped (or check box)</a:t>
            </a:r>
          </a:p>
          <a:p>
            <a:pPr lvl="1"/>
            <a:r>
              <a:rPr lang="en-US" dirty="0"/>
              <a:t>Describes photos to visualize images</a:t>
            </a:r>
          </a:p>
          <a:p>
            <a:pPr lvl="2"/>
            <a:r>
              <a:rPr lang="en-US" dirty="0"/>
              <a:t>Content</a:t>
            </a:r>
          </a:p>
          <a:p>
            <a:pPr lvl="2"/>
            <a:r>
              <a:rPr lang="en-US" dirty="0"/>
              <a:t>Color (if relevant)</a:t>
            </a:r>
          </a:p>
          <a:p>
            <a:pPr lvl="2"/>
            <a:r>
              <a:rPr lang="en-US" dirty="0"/>
              <a:t>Text (if present)</a:t>
            </a:r>
          </a:p>
          <a:p>
            <a:r>
              <a:rPr lang="en-US" dirty="0"/>
              <a:t>Videos need captions</a:t>
            </a:r>
          </a:p>
          <a:p>
            <a:pPr lvl="1"/>
            <a:r>
              <a:rPr lang="en-US" dirty="0"/>
              <a:t>Many now autogenerate these</a:t>
            </a:r>
          </a:p>
          <a:p>
            <a:pPr lvl="1"/>
            <a:r>
              <a:rPr lang="en-US" dirty="0"/>
              <a:t>May need proofreading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1107F-3CB1-48A8-A6BB-7188B5D9A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785069"/>
            <a:ext cx="5486400" cy="2212931"/>
          </a:xfrm>
          <a:prstGeom prst="rect">
            <a:avLst/>
          </a:prstGeom>
          <a:ln>
            <a:solidFill>
              <a:srgbClr val="C3AB7A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EEC929-9B51-476B-9175-0E0CFAA21987}"/>
              </a:ext>
            </a:extLst>
          </p:cNvPr>
          <p:cNvSpPr/>
          <p:nvPr/>
        </p:nvSpPr>
        <p:spPr>
          <a:xfrm>
            <a:off x="2819856" y="6439889"/>
            <a:ext cx="38211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https://blog.hootsuite.com/inclusive-design-social-media/</a:t>
            </a:r>
          </a:p>
        </p:txBody>
      </p:sp>
    </p:spTree>
    <p:extLst>
      <p:ext uri="{BB962C8B-B14F-4D97-AF65-F5344CB8AC3E}">
        <p14:creationId xmlns:p14="http://schemas.microsoft.com/office/powerpoint/2010/main" val="1037812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1601-243A-4C37-8C0B-F4DE89B4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Conflicts of Interest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B9A7A3E6-C043-48BB-9D82-AD04BA2DAB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0612752"/>
              </p:ext>
            </p:extLst>
          </p:nvPr>
        </p:nvGraphicFramePr>
        <p:xfrm>
          <a:off x="1908715" y="1471613"/>
          <a:ext cx="8374569" cy="4145940"/>
        </p:xfrm>
        <a:graphic>
          <a:graphicData uri="http://schemas.openxmlformats.org/drawingml/2006/table">
            <a:tbl>
              <a:tblPr/>
              <a:tblGrid>
                <a:gridCol w="2366344">
                  <a:extLst>
                    <a:ext uri="{9D8B030D-6E8A-4147-A177-3AD203B41FA5}">
                      <a16:colId xmlns:a16="http://schemas.microsoft.com/office/drawing/2014/main" val="670231971"/>
                    </a:ext>
                  </a:extLst>
                </a:gridCol>
                <a:gridCol w="6008225">
                  <a:extLst>
                    <a:ext uri="{9D8B030D-6E8A-4147-A177-3AD203B41FA5}">
                      <a16:colId xmlns:a16="http://schemas.microsoft.com/office/drawing/2014/main" val="708104575"/>
                    </a:ext>
                  </a:extLst>
                </a:gridCol>
              </a:tblGrid>
              <a:tr h="2287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Affiliation/Financial Interests</a:t>
                      </a:r>
                    </a:p>
                  </a:txBody>
                  <a:tcPr marL="4398" marR="4398" marT="43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Prior 24 Months</a:t>
                      </a:r>
                    </a:p>
                  </a:txBody>
                  <a:tcPr marL="4398" marR="4398" marT="43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4130024"/>
                  </a:ext>
                </a:extLst>
              </a:tr>
              <a:tr h="457434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Grants/Research Support</a:t>
                      </a:r>
                    </a:p>
                  </a:txBody>
                  <a:tcPr marL="4398" marR="4398" marT="4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BUCK Cancer Foundation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TMCity Foundation</a:t>
                      </a:r>
                    </a:p>
                  </a:txBody>
                  <a:tcPr marL="4398" marR="4398" marT="43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668290"/>
                  </a:ext>
                </a:extLst>
              </a:tr>
              <a:tr h="193115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Advisory Board/  Consultant/Board of Directors</a:t>
                      </a:r>
                    </a:p>
                  </a:txBody>
                  <a:tcPr marL="4398" marR="4398" marT="4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Consultant, Access Integrative Medicine (AIM) Health Institute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Advisory Board, Evimero (formerly Scaled Microbiomics), 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Advisory Board, Covimro Ltd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Board of Trustees, Mary Baldwin University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Advisory Board, ASYSTEM Inc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Advisory Board, TerraCycle Discovery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Advisory Board, Other Culture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Scientific Advisory Board, People Brand Co.</a:t>
                      </a:r>
                      <a:b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Consultant, Haleon</a:t>
                      </a:r>
                    </a:p>
                  </a:txBody>
                  <a:tcPr marL="4398" marR="4398" marT="43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8575"/>
                  </a:ext>
                </a:extLst>
              </a:tr>
              <a:tr h="992038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Speakers Bureau/Honoraria</a:t>
                      </a:r>
                    </a:p>
                  </a:txBody>
                  <a:tcPr marL="4398" marR="4398" marT="4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The American Academy of Anti-Aging Medicine (A4M)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Bumrungrad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International Hospital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Chulalongkorn University Faculty of Medicine 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AdventHealth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Georgetown University</a:t>
                      </a:r>
                    </a:p>
                  </a:txBody>
                  <a:tcPr marL="4398" marR="4398" marT="43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2816715"/>
                  </a:ext>
                </a:extLst>
              </a:tr>
              <a:tr h="2287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Stock Shareholder</a:t>
                      </a:r>
                    </a:p>
                  </a:txBody>
                  <a:tcPr marL="4398" marR="4398" marT="4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 Culture</a:t>
                      </a:r>
                    </a:p>
                  </a:txBody>
                  <a:tcPr marL="4398" marR="4398" marT="43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3446224"/>
                  </a:ext>
                </a:extLst>
              </a:tr>
              <a:tr h="228717">
                <a:tc>
                  <a:txBody>
                    <a:bodyPr/>
                    <a:lstStyle/>
                    <a:p>
                      <a:pPr algn="l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Entrepreneurship/Employee</a:t>
                      </a:r>
                    </a:p>
                  </a:txBody>
                  <a:tcPr marL="4398" marR="4398" marT="4398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Co-Founder &amp; Chief Medical Officer, Recondite Consulting</a:t>
                      </a:r>
                    </a:p>
                  </a:txBody>
                  <a:tcPr marL="4398" marR="4398" marT="439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3071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931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516E-1207-4AEA-A3E9-0A9D0EAD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Inclusive: With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1DF4-50F7-4E8D-961D-5B354D6D1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Avoid only using photos of people who look like you (or not like you)</a:t>
            </a:r>
          </a:p>
          <a:p>
            <a:r>
              <a:rPr lang="en-US" dirty="0"/>
              <a:t>Diverse photos will help appeal to a diverse audience</a:t>
            </a:r>
          </a:p>
        </p:txBody>
      </p:sp>
      <p:pic>
        <p:nvPicPr>
          <p:cNvPr id="4098" name="Picture 2" descr="What is Cultural Diversity and Why Does it Matter? - Hourly, Inc.">
            <a:extLst>
              <a:ext uri="{FF2B5EF4-FFF2-40B4-BE49-F238E27FC236}">
                <a16:creationId xmlns:a16="http://schemas.microsoft.com/office/drawing/2014/main" id="{D60E0B04-1D82-4DAB-9148-5243C0D3A0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2318" r="17079" b="1382"/>
          <a:stretch/>
        </p:blipFill>
        <p:spPr bwMode="auto">
          <a:xfrm>
            <a:off x="3179540" y="2799760"/>
            <a:ext cx="5832919" cy="386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92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516E-1207-4AEA-A3E9-0A9D0EAD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Inclusive: With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21DF4-50F7-4E8D-961D-5B354D6D1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contrast (~4.5:1)</a:t>
            </a:r>
          </a:p>
          <a:p>
            <a:r>
              <a:rPr lang="en-US" dirty="0"/>
              <a:t>Avoid green/red and blue/yellow combos</a:t>
            </a:r>
          </a:p>
          <a:p>
            <a:r>
              <a:rPr lang="en-US" dirty="0"/>
              <a:t>Don’t rely only on color to denote meaning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C21580-09F4-40C8-AA64-80C319BFE14D}"/>
              </a:ext>
            </a:extLst>
          </p:cNvPr>
          <p:cNvSpPr/>
          <p:nvPr/>
        </p:nvSpPr>
        <p:spPr>
          <a:xfrm>
            <a:off x="2819856" y="6439889"/>
            <a:ext cx="38211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https://blog.hootsuite.com/inclusive-design-social-media/</a:t>
            </a:r>
          </a:p>
        </p:txBody>
      </p:sp>
      <p:pic>
        <p:nvPicPr>
          <p:cNvPr id="3074" name="Picture 2" descr="Facebook Design color contrast example">
            <a:extLst>
              <a:ext uri="{FF2B5EF4-FFF2-40B4-BE49-F238E27FC236}">
                <a16:creationId xmlns:a16="http://schemas.microsoft.com/office/drawing/2014/main" id="{FB195248-99DD-4893-879C-5890A93B7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5" t="12413" r="12925" b="15136"/>
          <a:stretch/>
        </p:blipFill>
        <p:spPr bwMode="auto">
          <a:xfrm>
            <a:off x="1448585" y="3214542"/>
            <a:ext cx="9294829" cy="288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117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516E-1207-4AEA-A3E9-0A9D0EAD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Inclusive: With Color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481066-D8B4-4094-A7CD-BF2046066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2923" y="1471613"/>
            <a:ext cx="8046155" cy="45259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FF4025-538B-4502-BAC6-99246B25E7FD}"/>
              </a:ext>
            </a:extLst>
          </p:cNvPr>
          <p:cNvSpPr/>
          <p:nvPr/>
        </p:nvSpPr>
        <p:spPr>
          <a:xfrm>
            <a:off x="392879" y="1339500"/>
            <a:ext cx="1211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Adobe Color Contrast Analyzer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ECC65D-06D3-40EB-A46C-A8CF04796A67}"/>
              </a:ext>
            </a:extLst>
          </p:cNvPr>
          <p:cNvSpPr/>
          <p:nvPr/>
        </p:nvSpPr>
        <p:spPr>
          <a:xfrm>
            <a:off x="2819856" y="6439889"/>
            <a:ext cx="3644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https://color.adobe.com/create/color-contrast-analyzer</a:t>
            </a:r>
          </a:p>
        </p:txBody>
      </p:sp>
    </p:spTree>
    <p:extLst>
      <p:ext uri="{BB962C8B-B14F-4D97-AF65-F5344CB8AC3E}">
        <p14:creationId xmlns:p14="http://schemas.microsoft.com/office/powerpoint/2010/main" val="2485717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516E-1207-4AEA-A3E9-0A9D0EADB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Inclusive on Social Media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EEC929-9B51-476B-9175-0E0CFAA21987}"/>
              </a:ext>
            </a:extLst>
          </p:cNvPr>
          <p:cNvSpPr/>
          <p:nvPr/>
        </p:nvSpPr>
        <p:spPr>
          <a:xfrm>
            <a:off x="2847848" y="6489463"/>
            <a:ext cx="52645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https://mission.partners/wp-content/uploads/2022/08/MicrosoftTeams-image-16-1030x343.png</a:t>
            </a:r>
          </a:p>
        </p:txBody>
      </p:sp>
      <p:pic>
        <p:nvPicPr>
          <p:cNvPr id="7" name="Picture 4" descr="Social Media Accessibility: How and Why it Matters - Mission Partners">
            <a:extLst>
              <a:ext uri="{FF2B5EF4-FFF2-40B4-BE49-F238E27FC236}">
                <a16:creationId xmlns:a16="http://schemas.microsoft.com/office/drawing/2014/main" id="{102136F1-FAC1-516D-9254-0E23D7C373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2" t="7880" r="13989" b="2327"/>
          <a:stretch/>
        </p:blipFill>
        <p:spPr bwMode="auto">
          <a:xfrm>
            <a:off x="2565160" y="2267791"/>
            <a:ext cx="7061680" cy="293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30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BCB68-9F4D-42A2-AAF5-72A5DC684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Authentically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48606-66A7-4430-BB05-2DBD7C2D18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them know who you 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90D50-770F-4E14-A911-D2FC1DBAA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13" y="2163657"/>
            <a:ext cx="5439844" cy="4600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EF3ADD-381C-4B5C-A07B-8D040F436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844" y="803438"/>
            <a:ext cx="5138670" cy="585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486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A8AF-494A-4F0E-AB68-7C7B4F74A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Just Schedule &amp; Check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91AC7-5DBF-4253-A539-49A4E9F04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037"/>
            <a:ext cx="4575142" cy="4525963"/>
          </a:xfrm>
        </p:spPr>
        <p:txBody>
          <a:bodyPr/>
          <a:lstStyle/>
          <a:p>
            <a:r>
              <a:rPr lang="en-US" dirty="0"/>
              <a:t>Engage with comments</a:t>
            </a:r>
          </a:p>
          <a:p>
            <a:pPr lvl="1"/>
            <a:r>
              <a:rPr lang="en-US" dirty="0"/>
              <a:t>Don’t succumb to trolls</a:t>
            </a:r>
          </a:p>
          <a:p>
            <a:pPr lvl="1"/>
            <a:r>
              <a:rPr lang="en-US" dirty="0"/>
              <a:t>Not every comment needs a response</a:t>
            </a:r>
          </a:p>
          <a:p>
            <a:pPr lvl="1"/>
            <a:r>
              <a:rPr lang="en-US" dirty="0"/>
              <a:t>Some may need to be deleted/blocked</a:t>
            </a:r>
          </a:p>
          <a:p>
            <a:r>
              <a:rPr lang="en-US" dirty="0"/>
              <a:t>Be an active member of your community</a:t>
            </a:r>
          </a:p>
        </p:txBody>
      </p:sp>
      <p:pic>
        <p:nvPicPr>
          <p:cNvPr id="1026" name="Picture 2" descr="Social Media Engagement is a Must, 3 Reasons to Engage Your Social Audience  With Your Brand. | by Aboud Khederchah | Medium">
            <a:extLst>
              <a:ext uri="{FF2B5EF4-FFF2-40B4-BE49-F238E27FC236}">
                <a16:creationId xmlns:a16="http://schemas.microsoft.com/office/drawing/2014/main" id="{8721E987-824A-41FC-9399-868D8A1F0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0" r="7722"/>
          <a:stretch/>
        </p:blipFill>
        <p:spPr bwMode="auto">
          <a:xfrm>
            <a:off x="5511538" y="1472037"/>
            <a:ext cx="6070862" cy="47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846835-6B83-4287-9784-9C56F180BC99}"/>
              </a:ext>
            </a:extLst>
          </p:cNvPr>
          <p:cNvSpPr/>
          <p:nvPr/>
        </p:nvSpPr>
        <p:spPr>
          <a:xfrm>
            <a:off x="2846895" y="6425893"/>
            <a:ext cx="29788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Five Steps of Social Media Engagement</a:t>
            </a:r>
            <a:endParaRPr lang="en-US" sz="12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4F11D0-5BA8-4E7C-A602-8C01804EDD09}"/>
              </a:ext>
            </a:extLst>
          </p:cNvPr>
          <p:cNvCxnSpPr>
            <a:cxnSpLocks/>
          </p:cNvCxnSpPr>
          <p:nvPr/>
        </p:nvCxnSpPr>
        <p:spPr>
          <a:xfrm>
            <a:off x="6457361" y="5882326"/>
            <a:ext cx="848413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230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8BF7A-2BC6-4DE2-996B-C664AF7D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B2490-AD23-4A1C-95BA-7B06646B9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Pick one platform that you would like to start with.</a:t>
            </a:r>
          </a:p>
          <a:p>
            <a:endParaRPr lang="en-US" dirty="0"/>
          </a:p>
          <a:p>
            <a:r>
              <a:rPr lang="en-US" dirty="0"/>
              <a:t>Group &amp; share</a:t>
            </a:r>
          </a:p>
          <a:p>
            <a:pPr lvl="1"/>
            <a:r>
              <a:rPr lang="en-US" dirty="0"/>
              <a:t>Facebook</a:t>
            </a:r>
          </a:p>
          <a:p>
            <a:pPr lvl="1"/>
            <a:r>
              <a:rPr lang="en-US" dirty="0"/>
              <a:t>Instagram</a:t>
            </a:r>
          </a:p>
          <a:p>
            <a:pPr lvl="1"/>
            <a:r>
              <a:rPr lang="en-US" dirty="0"/>
              <a:t>Twitter</a:t>
            </a:r>
          </a:p>
          <a:p>
            <a:pPr lvl="1"/>
            <a:r>
              <a:rPr lang="en-US" dirty="0"/>
              <a:t>LinkedIn</a:t>
            </a:r>
          </a:p>
        </p:txBody>
      </p:sp>
      <p:pic>
        <p:nvPicPr>
          <p:cNvPr id="3074" name="Picture 2" descr="Why academics should make time for social media | Times Higher Education  (THE)">
            <a:extLst>
              <a:ext uri="{FF2B5EF4-FFF2-40B4-BE49-F238E27FC236}">
                <a16:creationId xmlns:a16="http://schemas.microsoft.com/office/drawing/2014/main" id="{8033B91E-C606-4AE8-4FC6-AE7C84AF6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152" y="2603241"/>
            <a:ext cx="5096248" cy="339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7AAD52-FF42-3D71-BDA3-A0FEA57DE443}"/>
              </a:ext>
            </a:extLst>
          </p:cNvPr>
          <p:cNvSpPr txBox="1"/>
          <p:nvPr/>
        </p:nvSpPr>
        <p:spPr>
          <a:xfrm>
            <a:off x="2862166" y="6412789"/>
            <a:ext cx="7280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Why academics should make time for social media | Times Higher Education (THE)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31921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73DF-6E2F-4454-A37A-AC187BE2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Start?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EC54D-204F-4123-BF6A-27F55099E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concerns do you have about getting starting?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6FE50-225F-4592-B6E3-6F32A9CF7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27136" y="2260272"/>
            <a:ext cx="3737728" cy="373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41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4E62C-079E-423F-84EA-DBD070D9B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F5D35-CC04-4DC7-A0F2-5C58F5C67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2037"/>
            <a:ext cx="7674810" cy="4525963"/>
          </a:xfrm>
        </p:spPr>
        <p:txBody>
          <a:bodyPr/>
          <a:lstStyle/>
          <a:p>
            <a:r>
              <a:rPr lang="en-US" dirty="0"/>
              <a:t>Pick your handle</a:t>
            </a:r>
          </a:p>
          <a:p>
            <a:pPr lvl="1"/>
            <a:r>
              <a:rPr lang="en-US" dirty="0"/>
              <a:t>Carefully</a:t>
            </a:r>
          </a:p>
          <a:p>
            <a:pPr lvl="2"/>
            <a:r>
              <a:rPr lang="en-US" dirty="0"/>
              <a:t>It will stick with you</a:t>
            </a:r>
          </a:p>
          <a:p>
            <a:pPr lvl="2"/>
            <a:r>
              <a:rPr lang="en-US" dirty="0"/>
              <a:t>You can update your handle (at least in Twitter) without creating a new account, but lose connection with old tags</a:t>
            </a:r>
          </a:p>
          <a:p>
            <a:pPr lvl="1"/>
            <a:r>
              <a:rPr lang="en-US" dirty="0"/>
              <a:t>The same across all platforms (ideally)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989561-D795-4CCA-9CD1-47B06E606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284410" y="1472037"/>
            <a:ext cx="3297990" cy="331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8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0042A2-470B-4F3A-9367-1B908A63F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</a:t>
            </a:r>
            <a:br>
              <a:rPr lang="en-US" dirty="0"/>
            </a:br>
            <a:r>
              <a:rPr lang="en-US" sz="3600" b="0" cap="none" dirty="0">
                <a:solidFill>
                  <a:srgbClr val="064E76"/>
                </a:solidFill>
              </a:rPr>
              <a:t>GW Integrative Medicine Podcast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EFD6A-EFA7-403B-A4C4-C24AB89CC3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63C6E-318B-4E87-AF7D-357EFF987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84" y="1358704"/>
            <a:ext cx="3048199" cy="3048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87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AE3B3C-7ADE-4ABF-A465-7C9F22130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science communication matters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FFD04A-531A-4E11-BE08-2BED9D3383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36834-35C7-4DF2-B84E-FB30F2337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84" y="2022935"/>
            <a:ext cx="2383965" cy="23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2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C1C338-B28E-4A04-B59F-0E60AD952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51" y="95792"/>
            <a:ext cx="7944904" cy="44667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366554-E934-4F0D-924B-7620CBE187EE}"/>
              </a:ext>
            </a:extLst>
          </p:cNvPr>
          <p:cNvSpPr/>
          <p:nvPr/>
        </p:nvSpPr>
        <p:spPr>
          <a:xfrm>
            <a:off x="8067055" y="95793"/>
            <a:ext cx="4006488" cy="4466780"/>
          </a:xfrm>
          <a:prstGeom prst="rect">
            <a:avLst/>
          </a:prstGeom>
          <a:solidFill>
            <a:srgbClr val="2F97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27AC92-F040-498E-A3F3-D70EEAB5F8F3}"/>
              </a:ext>
            </a:extLst>
          </p:cNvPr>
          <p:cNvSpPr/>
          <p:nvPr/>
        </p:nvSpPr>
        <p:spPr>
          <a:xfrm>
            <a:off x="8749948" y="1318104"/>
            <a:ext cx="264070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cap="all" spc="300" dirty="0">
                <a:solidFill>
                  <a:srgbClr val="004065"/>
                </a:solidFill>
                <a:effectLst>
                  <a:glow rad="63500">
                    <a:schemeClr val="bg1"/>
                  </a:glow>
                </a:effectLst>
                <a:latin typeface="ArchivoBlack-Regular"/>
              </a:rPr>
              <a:t>Download</a:t>
            </a:r>
          </a:p>
          <a:p>
            <a:r>
              <a:rPr lang="en-US" sz="3200" b="1" cap="all" spc="300" dirty="0">
                <a:solidFill>
                  <a:srgbClr val="004065"/>
                </a:solidFill>
                <a:effectLst>
                  <a:glow rad="63500">
                    <a:schemeClr val="bg1"/>
                  </a:glow>
                </a:effectLst>
                <a:latin typeface="ArchivoBlack-Regular"/>
              </a:rPr>
              <a:t>Listen</a:t>
            </a:r>
          </a:p>
          <a:p>
            <a:r>
              <a:rPr lang="en-US" sz="3200" b="1" cap="all" spc="300" dirty="0">
                <a:solidFill>
                  <a:srgbClr val="004065"/>
                </a:solidFill>
                <a:effectLst>
                  <a:glow rad="63500">
                    <a:schemeClr val="bg1"/>
                  </a:glow>
                </a:effectLst>
                <a:latin typeface="ArchivoBlack-Regular"/>
              </a:rPr>
              <a:t>Learn</a:t>
            </a:r>
          </a:p>
          <a:p>
            <a:r>
              <a:rPr lang="en-US" sz="3200" b="1" cap="all" spc="300" dirty="0">
                <a:solidFill>
                  <a:srgbClr val="004065"/>
                </a:solidFill>
                <a:effectLst>
                  <a:glow rad="63500">
                    <a:schemeClr val="bg1"/>
                  </a:glow>
                </a:effectLst>
                <a:latin typeface="ArchivoBlack-Regular"/>
              </a:rPr>
              <a:t>Live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36653-F070-4F08-9AC6-D227E8E1988C}"/>
              </a:ext>
            </a:extLst>
          </p:cNvPr>
          <p:cNvSpPr txBox="1"/>
          <p:nvPr/>
        </p:nvSpPr>
        <p:spPr>
          <a:xfrm>
            <a:off x="10080434" y="6637068"/>
            <a:ext cx="19762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@PhD_Leigh     #GWSMHS</a:t>
            </a:r>
          </a:p>
        </p:txBody>
      </p:sp>
    </p:spTree>
    <p:extLst>
      <p:ext uri="{BB962C8B-B14F-4D97-AF65-F5344CB8AC3E}">
        <p14:creationId xmlns:p14="http://schemas.microsoft.com/office/powerpoint/2010/main" val="2059068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7DC82-8C30-4171-886B-FE41D352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Who’s Got a Professional Handle?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B6D0C-38E7-4F1C-A9F4-BAF7BF409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Quick poll</a:t>
            </a:r>
          </a:p>
          <a:p>
            <a:pPr lvl="1"/>
            <a:r>
              <a:rPr lang="en-US" dirty="0"/>
              <a:t>Facebook</a:t>
            </a:r>
          </a:p>
          <a:p>
            <a:pPr lvl="1"/>
            <a:r>
              <a:rPr lang="en-US" dirty="0"/>
              <a:t>Instagram</a:t>
            </a:r>
          </a:p>
          <a:p>
            <a:pPr lvl="1"/>
            <a:r>
              <a:rPr lang="en-US" dirty="0"/>
              <a:t>Twitter</a:t>
            </a:r>
          </a:p>
          <a:p>
            <a:pPr lvl="1"/>
            <a:r>
              <a:rPr lang="en-US" dirty="0"/>
              <a:t>LinkedIn</a:t>
            </a:r>
          </a:p>
          <a:p>
            <a:pPr lvl="1"/>
            <a:r>
              <a:rPr lang="en-US" dirty="0"/>
              <a:t>Other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C5F33-19F6-4B41-A9C2-398A5E140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5244" t="53196"/>
          <a:stretch/>
        </p:blipFill>
        <p:spPr>
          <a:xfrm>
            <a:off x="3621057" y="4113060"/>
            <a:ext cx="4949887" cy="188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8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20EF8-BC3A-48F9-9EAF-817B8EA2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Communication has Changed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BE086-2C33-42EF-9D7E-4F912A2E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sz="2800" dirty="0"/>
              <a:t>Obtain funding</a:t>
            </a:r>
          </a:p>
          <a:p>
            <a:pPr lvl="1"/>
            <a:r>
              <a:rPr lang="en-US" sz="2800" dirty="0"/>
              <a:t>Do the research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Publish the research</a:t>
            </a:r>
          </a:p>
          <a:p>
            <a:pPr lvl="2"/>
            <a:r>
              <a:rPr lang="en-US" sz="2400" b="1" dirty="0">
                <a:solidFill>
                  <a:srgbClr val="FF0000"/>
                </a:solidFill>
              </a:rPr>
              <a:t>Limited audience</a:t>
            </a:r>
          </a:p>
          <a:p>
            <a:pPr lvl="2"/>
            <a:r>
              <a:rPr lang="en-US" sz="2400" b="1" dirty="0">
                <a:solidFill>
                  <a:srgbClr val="FF0000"/>
                </a:solidFill>
              </a:rPr>
              <a:t>Paywalls</a:t>
            </a:r>
          </a:p>
          <a:p>
            <a:pPr lvl="1"/>
            <a:r>
              <a:rPr lang="en-US" sz="2800" dirty="0"/>
              <a:t>(Present at a conference)</a:t>
            </a:r>
          </a:p>
          <a:p>
            <a:pPr lvl="1"/>
            <a:r>
              <a:rPr lang="en-US" sz="2800" dirty="0"/>
              <a:t>Repeat</a:t>
            </a:r>
          </a:p>
        </p:txBody>
      </p:sp>
      <p:pic>
        <p:nvPicPr>
          <p:cNvPr id="4" name="Picture 4" descr="scientific journals - Openclipart">
            <a:extLst>
              <a:ext uri="{FF2B5EF4-FFF2-40B4-BE49-F238E27FC236}">
                <a16:creationId xmlns:a16="http://schemas.microsoft.com/office/drawing/2014/main" id="{40B487F9-15BB-43BB-AF9E-4D3C5D9B6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91" y="1535987"/>
            <a:ext cx="2019300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A84FA7D-4B98-4336-B08E-8516F211D6D5}"/>
              </a:ext>
            </a:extLst>
          </p:cNvPr>
          <p:cNvSpPr txBox="1">
            <a:spLocks/>
          </p:cNvSpPr>
          <p:nvPr/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049C67-3CA4-4685-89D7-2DEC0E9D63CF}"/>
              </a:ext>
            </a:extLst>
          </p:cNvPr>
          <p:cNvSpPr txBox="1">
            <a:spLocks/>
          </p:cNvSpPr>
          <p:nvPr/>
        </p:nvSpPr>
        <p:spPr>
          <a:xfrm>
            <a:off x="609600" y="1472037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800" dirty="0"/>
          </a:p>
        </p:txBody>
      </p:sp>
      <p:pic>
        <p:nvPicPr>
          <p:cNvPr id="7" name="Picture 8" descr="The 10th Berlin Conference on Life Sciences | The conference… | Flickr">
            <a:extLst>
              <a:ext uri="{FF2B5EF4-FFF2-40B4-BE49-F238E27FC236}">
                <a16:creationId xmlns:a16="http://schemas.microsoft.com/office/drawing/2014/main" id="{0E662D41-FD39-4CFC-9680-C7262B791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377" y="3364699"/>
            <a:ext cx="3948023" cy="263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F7065C-9FCF-439B-8BFF-9178F04640E6}"/>
              </a:ext>
            </a:extLst>
          </p:cNvPr>
          <p:cNvSpPr/>
          <p:nvPr/>
        </p:nvSpPr>
        <p:spPr>
          <a:xfrm rot="20894799">
            <a:off x="374315" y="1159369"/>
            <a:ext cx="14428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Old Way</a:t>
            </a:r>
          </a:p>
        </p:txBody>
      </p:sp>
    </p:spTree>
    <p:extLst>
      <p:ext uri="{BB962C8B-B14F-4D97-AF65-F5344CB8AC3E}">
        <p14:creationId xmlns:p14="http://schemas.microsoft.com/office/powerpoint/2010/main" val="2849505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20EF8-BC3A-48F9-9EAF-817B8EA29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Communication has Changed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BE086-2C33-42EF-9D7E-4F912A2E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sz="2800" dirty="0"/>
              <a:t>Obtain funding</a:t>
            </a:r>
          </a:p>
          <a:p>
            <a:pPr lvl="1"/>
            <a:r>
              <a:rPr lang="en-US" sz="2800" dirty="0"/>
              <a:t>Do the research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</a:rPr>
              <a:t>Disseminate the research</a:t>
            </a:r>
          </a:p>
          <a:p>
            <a:pPr lvl="2"/>
            <a:r>
              <a:rPr lang="en-US" sz="2400" dirty="0"/>
              <a:t>Submit for peer review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Prepare a press release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Press release on publication day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Social media blast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Media tour</a:t>
            </a:r>
          </a:p>
          <a:p>
            <a:pPr lvl="2"/>
            <a:r>
              <a:rPr lang="en-US" sz="2400" b="1" dirty="0">
                <a:solidFill>
                  <a:srgbClr val="00B050"/>
                </a:solidFill>
              </a:rPr>
              <a:t>Speaking engagements (e.g. conferences)</a:t>
            </a:r>
          </a:p>
          <a:p>
            <a:pPr lvl="1"/>
            <a:r>
              <a:rPr lang="en-US" sz="2800" b="1" dirty="0">
                <a:solidFill>
                  <a:srgbClr val="00B050"/>
                </a:solidFill>
              </a:rPr>
              <a:t>Change the field, educate the public</a:t>
            </a:r>
          </a:p>
          <a:p>
            <a:pPr lvl="1"/>
            <a:r>
              <a:rPr lang="en-US" sz="2800" dirty="0"/>
              <a:t>Repeat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A84FA7D-4B98-4336-B08E-8516F211D6D5}"/>
              </a:ext>
            </a:extLst>
          </p:cNvPr>
          <p:cNvSpPr txBox="1">
            <a:spLocks/>
          </p:cNvSpPr>
          <p:nvPr/>
        </p:nvSpPr>
        <p:spPr>
          <a:xfrm>
            <a:off x="2082173" y="141112"/>
            <a:ext cx="9876523" cy="940740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049C67-3CA4-4685-89D7-2DEC0E9D63CF}"/>
              </a:ext>
            </a:extLst>
          </p:cNvPr>
          <p:cNvSpPr txBox="1">
            <a:spLocks/>
          </p:cNvSpPr>
          <p:nvPr/>
        </p:nvSpPr>
        <p:spPr>
          <a:xfrm>
            <a:off x="609600" y="1472037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98470E-E25C-43CD-BF74-68DFBD2E7306}"/>
              </a:ext>
            </a:extLst>
          </p:cNvPr>
          <p:cNvSpPr/>
          <p:nvPr/>
        </p:nvSpPr>
        <p:spPr>
          <a:xfrm rot="20894799">
            <a:off x="293427" y="1159369"/>
            <a:ext cx="1604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</a:rPr>
              <a:t>New Way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84CE8D-80B9-47A7-ACA9-82424465E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4716" y="1180063"/>
            <a:ext cx="4723727" cy="256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4052D9-4949-42A8-9C95-87B906552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717" y="3833229"/>
            <a:ext cx="4758232" cy="249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9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DB6B-459D-43FB-8E41-10E48896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Nutrition Champions are Needed!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7981024-A708-4CC6-A918-BF7C5A22FDCC}"/>
              </a:ext>
            </a:extLst>
          </p:cNvPr>
          <p:cNvSpPr txBox="1">
            <a:spLocks/>
          </p:cNvSpPr>
          <p:nvPr/>
        </p:nvSpPr>
        <p:spPr>
          <a:xfrm>
            <a:off x="609600" y="1472037"/>
            <a:ext cx="10972800" cy="45259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Misinformation</a:t>
            </a:r>
          </a:p>
          <a:p>
            <a:r>
              <a:rPr lang="en-US"/>
              <a:t>Disinformation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014C63-ADF4-4613-AE5C-108FC84FB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361" y="2191302"/>
            <a:ext cx="6617040" cy="3105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D0B03C-B2FE-419E-9CC9-DC5ABCA96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361" y="1343269"/>
            <a:ext cx="4521432" cy="7112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2A9251-894F-461B-86CD-05032D70FAFC}"/>
              </a:ext>
            </a:extLst>
          </p:cNvPr>
          <p:cNvCxnSpPr/>
          <p:nvPr/>
        </p:nvCxnSpPr>
        <p:spPr>
          <a:xfrm>
            <a:off x="4180361" y="2080384"/>
            <a:ext cx="452143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0EC120AD-E5D8-456F-A7B3-FA9AE62A70C2}"/>
              </a:ext>
            </a:extLst>
          </p:cNvPr>
          <p:cNvSpPr/>
          <p:nvPr/>
        </p:nvSpPr>
        <p:spPr>
          <a:xfrm>
            <a:off x="2836673" y="6455278"/>
            <a:ext cx="720880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>
                <a:solidFill>
                  <a:srgbClr val="212121"/>
                </a:solidFill>
                <a:latin typeface="Roboto"/>
              </a:rPr>
              <a:t>Denniss</a:t>
            </a:r>
            <a:r>
              <a:rPr lang="en-US" sz="1050" dirty="0">
                <a:solidFill>
                  <a:srgbClr val="212121"/>
                </a:solidFill>
                <a:latin typeface="Roboto"/>
              </a:rPr>
              <a:t> E, Lindberg R, McNaughton SA. </a:t>
            </a:r>
            <a:r>
              <a:rPr lang="en-US" sz="1050" i="1" dirty="0">
                <a:solidFill>
                  <a:srgbClr val="212121"/>
                </a:solidFill>
                <a:latin typeface="Roboto"/>
              </a:rPr>
              <a:t>Public Health </a:t>
            </a:r>
            <a:r>
              <a:rPr lang="en-US" sz="1050" i="1" dirty="0" err="1">
                <a:solidFill>
                  <a:srgbClr val="212121"/>
                </a:solidFill>
                <a:latin typeface="Roboto"/>
              </a:rPr>
              <a:t>Nutr</a:t>
            </a:r>
            <a:r>
              <a:rPr lang="en-US" sz="1050" dirty="0">
                <a:solidFill>
                  <a:srgbClr val="212121"/>
                </a:solidFill>
                <a:latin typeface="Roboto"/>
              </a:rPr>
              <a:t>. 2023. </a:t>
            </a:r>
            <a:r>
              <a:rPr lang="en-US" sz="1050" dirty="0" err="1">
                <a:solidFill>
                  <a:srgbClr val="212121"/>
                </a:solidFill>
                <a:latin typeface="Roboto"/>
              </a:rPr>
              <a:t>doi</a:t>
            </a:r>
            <a:r>
              <a:rPr lang="en-US" sz="1050" dirty="0">
                <a:solidFill>
                  <a:srgbClr val="212121"/>
                </a:solidFill>
                <a:latin typeface="Roboto"/>
              </a:rPr>
              <a:t>: 10.1017/S1368980023000873.</a:t>
            </a:r>
            <a:endParaRPr lang="en-US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E6D559-4A53-4B72-8FD2-11A166CD6B59}"/>
              </a:ext>
            </a:extLst>
          </p:cNvPr>
          <p:cNvSpPr txBox="1"/>
          <p:nvPr/>
        </p:nvSpPr>
        <p:spPr>
          <a:xfrm>
            <a:off x="8849146" y="2960212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30/34 (88.2%)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110D92-4A5A-4BED-9150-72F04A9AABA3}"/>
              </a:ext>
            </a:extLst>
          </p:cNvPr>
          <p:cNvSpPr txBox="1"/>
          <p:nvPr/>
        </p:nvSpPr>
        <p:spPr>
          <a:xfrm>
            <a:off x="9157256" y="4544704"/>
            <a:ext cx="163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7/8 (87.5%)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407347-9997-4905-ADC9-A518B1B5D25B}"/>
              </a:ext>
            </a:extLst>
          </p:cNvPr>
          <p:cNvSpPr/>
          <p:nvPr/>
        </p:nvSpPr>
        <p:spPr>
          <a:xfrm>
            <a:off x="4270075" y="2464904"/>
            <a:ext cx="6527326" cy="9541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22B454D-9A02-4A4B-A9B8-141435E9BBDE}"/>
              </a:ext>
            </a:extLst>
          </p:cNvPr>
          <p:cNvSpPr/>
          <p:nvPr/>
        </p:nvSpPr>
        <p:spPr>
          <a:xfrm>
            <a:off x="4270075" y="4057432"/>
            <a:ext cx="6527326" cy="9541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4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D1CFA2-81A6-433B-9A90-8E7EEEC93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platforms 101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6C03CA-BFAE-4C52-883F-EE4C16A34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6A7267-8EF7-4DB0-AA86-3F42D0F4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084" y="1341448"/>
            <a:ext cx="3065452" cy="30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876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24619</TotalTime>
  <Words>1365</Words>
  <Application>Microsoft Office PowerPoint</Application>
  <PresentationFormat>Widescreen</PresentationFormat>
  <Paragraphs>227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ArchivoBlack-Regular</vt:lpstr>
      <vt:lpstr>Arial</vt:lpstr>
      <vt:lpstr>Avenir Book</vt:lpstr>
      <vt:lpstr>Calibri</vt:lpstr>
      <vt:lpstr>Roboto</vt:lpstr>
      <vt:lpstr>Office Theme</vt:lpstr>
      <vt:lpstr>Communication Strategies and Tools for Championing Whole Health</vt:lpstr>
      <vt:lpstr>Breaking into Social Media: Best Practices &amp; Lessons Learned</vt:lpstr>
      <vt:lpstr>Potential Conflicts of Interest</vt:lpstr>
      <vt:lpstr>Why science communication matters</vt:lpstr>
      <vt:lpstr>Who’s Got a Professional Handle?</vt:lpstr>
      <vt:lpstr>Science Communication has Changed</vt:lpstr>
      <vt:lpstr>Science Communication has Changed</vt:lpstr>
      <vt:lpstr>Nutrition Champions are Needed!</vt:lpstr>
      <vt:lpstr>Social media platforms 101</vt:lpstr>
      <vt:lpstr>Social Media Platforms 101</vt:lpstr>
      <vt:lpstr>Social Media Platforms 101: Facebook</vt:lpstr>
      <vt:lpstr>Social Media Platforms 101: Instagram</vt:lpstr>
      <vt:lpstr>Social Media Platforms 101: Twitter/X</vt:lpstr>
      <vt:lpstr>Social Media Platforms 101: Twitter</vt:lpstr>
      <vt:lpstr>Social Media Platforms 101: Twitter</vt:lpstr>
      <vt:lpstr>Social Media Platforms 101: LinkedIn</vt:lpstr>
      <vt:lpstr>Why are you here? A Vision, Mission, and Values Mini-Workshop </vt:lpstr>
      <vt:lpstr>Why are You Here?</vt:lpstr>
      <vt:lpstr>Why are You Here?</vt:lpstr>
      <vt:lpstr>Where to start? A Science Communicators Guide to Social Media</vt:lpstr>
      <vt:lpstr>Building a Social Media (SoMe) Presence</vt:lpstr>
      <vt:lpstr>Building a Social Media (SoMe) Presence</vt:lpstr>
      <vt:lpstr>Building a SoMe Presence</vt:lpstr>
      <vt:lpstr>Maintaining Your Social Media Presence</vt:lpstr>
      <vt:lpstr>Maintaining Your Social Media Presence</vt:lpstr>
      <vt:lpstr>Maintaining Your Social Media Presence</vt:lpstr>
      <vt:lpstr>Fit for Purpose Content</vt:lpstr>
      <vt:lpstr>Be Inclusive: In Your Text</vt:lpstr>
      <vt:lpstr>Be Inclusive: With Images &amp; Videos</vt:lpstr>
      <vt:lpstr>Be Inclusive: With Imaging</vt:lpstr>
      <vt:lpstr>Be Inclusive: With Color</vt:lpstr>
      <vt:lpstr>Be Inclusive: With Color</vt:lpstr>
      <vt:lpstr>Be Inclusive on Social Media</vt:lpstr>
      <vt:lpstr>Share Authentically</vt:lpstr>
      <vt:lpstr>Don’t Just Schedule &amp; Check Out</vt:lpstr>
      <vt:lpstr>Where to Start?</vt:lpstr>
      <vt:lpstr>Where to Start?</vt:lpstr>
      <vt:lpstr>Just Do It</vt:lpstr>
      <vt:lpstr>Lessons Learned GW Integrative Medicine Podcast</vt:lpstr>
      <vt:lpstr>PowerPoint Presentation</vt:lpstr>
    </vt:vector>
  </TitlesOfParts>
  <Company>gwumc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l</dc:creator>
  <cp:lastModifiedBy>Frame, Leigh Ann</cp:lastModifiedBy>
  <cp:revision>329</cp:revision>
  <dcterms:created xsi:type="dcterms:W3CDTF">2013-06-26T18:56:40Z</dcterms:created>
  <dcterms:modified xsi:type="dcterms:W3CDTF">2025-02-26T13:47:44Z</dcterms:modified>
</cp:coreProperties>
</file>